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83" r:id="rId3"/>
    <p:sldId id="279" r:id="rId4"/>
    <p:sldId id="257" r:id="rId5"/>
    <p:sldId id="258" r:id="rId6"/>
    <p:sldId id="259" r:id="rId7"/>
    <p:sldId id="278" r:id="rId8"/>
    <p:sldId id="260" r:id="rId9"/>
    <p:sldId id="265"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09"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50000"/>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14.12.2014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571984"/>
            <a:ext cx="9144000" cy="2286016"/>
          </a:xfrm>
        </p:spPr>
        <p:style>
          <a:lnRef idx="1">
            <a:schemeClr val="accent6"/>
          </a:lnRef>
          <a:fillRef idx="2">
            <a:schemeClr val="accent6"/>
          </a:fillRef>
          <a:effectRef idx="1">
            <a:schemeClr val="accent6"/>
          </a:effectRef>
          <a:fontRef idx="minor">
            <a:schemeClr val="dk1"/>
          </a:fontRef>
        </p:style>
        <p:txBody>
          <a:bodyPr>
            <a:normAutofit/>
          </a:bodyPr>
          <a:lstStyle/>
          <a:p>
            <a:r>
              <a:rPr lang="ru-RU" b="1" i="1" dirty="0" smtClean="0">
                <a:solidFill>
                  <a:schemeClr val="accent6">
                    <a:lumMod val="50000"/>
                  </a:schemeClr>
                </a:solidFill>
                <a:latin typeface="Times New Roman" pitchFamily="18" charset="0"/>
                <a:cs typeface="Times New Roman" pitchFamily="18" charset="0"/>
              </a:rPr>
              <a:t>«</a:t>
            </a:r>
            <a:r>
              <a:rPr lang="ru-RU" b="1" i="1" dirty="0" err="1" smtClean="0">
                <a:solidFill>
                  <a:schemeClr val="accent6">
                    <a:lumMod val="50000"/>
                  </a:schemeClr>
                </a:solidFill>
                <a:latin typeface="Times New Roman" pitchFamily="18" charset="0"/>
                <a:cs typeface="Times New Roman" pitchFamily="18" charset="0"/>
              </a:rPr>
              <a:t>Карлыгач</a:t>
            </a:r>
            <a:r>
              <a:rPr lang="ru-RU" b="1" i="1" dirty="0" smtClean="0">
                <a:solidFill>
                  <a:schemeClr val="accent6">
                    <a:lumMod val="50000"/>
                  </a:schemeClr>
                </a:solidFill>
                <a:latin typeface="Times New Roman" pitchFamily="18" charset="0"/>
                <a:cs typeface="Times New Roman" pitchFamily="18" charset="0"/>
              </a:rPr>
              <a:t>» </a:t>
            </a:r>
            <a:r>
              <a:rPr lang="ru-RU" b="1" i="1" dirty="0" err="1" smtClean="0">
                <a:solidFill>
                  <a:schemeClr val="accent6">
                    <a:lumMod val="50000"/>
                  </a:schemeClr>
                </a:solidFill>
                <a:latin typeface="Times New Roman" pitchFamily="18" charset="0"/>
                <a:cs typeface="Times New Roman" pitchFamily="18" charset="0"/>
              </a:rPr>
              <a:t>оешмасы</a:t>
            </a:r>
            <a:endParaRPr lang="ru-RU" dirty="0">
              <a:solidFill>
                <a:schemeClr val="accent6">
                  <a:lumMod val="50000"/>
                </a:schemeClr>
              </a:solidFill>
              <a:latin typeface="Times New Roman" pitchFamily="18" charset="0"/>
              <a:cs typeface="Times New Roman" pitchFamily="18" charset="0"/>
            </a:endParaRPr>
          </a:p>
        </p:txBody>
      </p:sp>
    </p:spTree>
  </p:cSld>
  <p:clrMapOvr>
    <a:masterClrMapping/>
  </p:clrMapOvr>
  <p:transition spd="med">
    <p:spli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357158" y="0"/>
            <a:ext cx="8215370" cy="465313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pPr algn="ctr"/>
            <a:endParaRPr lang="ru-RU" b="1" dirty="0">
              <a:latin typeface="Monotype Corsiva" pitchFamily="66" charset="0"/>
            </a:endParaRPr>
          </a:p>
        </p:txBody>
      </p:sp>
      <p:pic>
        <p:nvPicPr>
          <p:cNvPr id="4" name="Рисунок 3"/>
          <p:cNvPicPr/>
          <p:nvPr/>
        </p:nvPicPr>
        <p:blipFill>
          <a:blip r:embed="rId2" cstate="print"/>
          <a:srcRect/>
          <a:stretch>
            <a:fillRect/>
          </a:stretch>
        </p:blipFill>
        <p:spPr bwMode="auto">
          <a:xfrm>
            <a:off x="2143108" y="1142984"/>
            <a:ext cx="4714908" cy="3500462"/>
          </a:xfrm>
          <a:prstGeom prst="rect">
            <a:avLst/>
          </a:prstGeom>
          <a:noFill/>
        </p:spPr>
      </p:pic>
      <p:sp>
        <p:nvSpPr>
          <p:cNvPr id="5" name="Волна 4"/>
          <p:cNvSpPr/>
          <p:nvPr/>
        </p:nvSpPr>
        <p:spPr>
          <a:xfrm>
            <a:off x="1714480" y="4714884"/>
            <a:ext cx="5572164" cy="1071570"/>
          </a:xfrm>
          <a:prstGeom prst="wave">
            <a:avLst>
              <a:gd name="adj1" fmla="val 1250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4800" dirty="0" smtClean="0">
                <a:latin typeface="Monotype Corsiva" pitchFamily="66" charset="0"/>
              </a:rPr>
              <a:t>КАРЛЫГАЧ</a:t>
            </a:r>
            <a:endParaRPr lang="ru-RU" sz="4800" dirty="0">
              <a:latin typeface="Monotype Corsiva" pitchFamily="66" charset="0"/>
            </a:endParaRPr>
          </a:p>
        </p:txBody>
      </p:sp>
      <p:sp>
        <p:nvSpPr>
          <p:cNvPr id="6" name="Солнце 5"/>
          <p:cNvSpPr/>
          <p:nvPr/>
        </p:nvSpPr>
        <p:spPr>
          <a:xfrm>
            <a:off x="3000364" y="0"/>
            <a:ext cx="3357586" cy="2071678"/>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cstate="print"/>
          <a:srcRect/>
          <a:stretch>
            <a:fillRect/>
          </a:stretch>
        </p:blipFill>
        <p:spPr bwMode="auto">
          <a:xfrm>
            <a:off x="323527" y="188640"/>
            <a:ext cx="7848873" cy="59375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500166" y="214290"/>
            <a:ext cx="5572164" cy="61555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t-RU" sz="12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a:t>
            </a: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Карлыгачлар шәһәре, </a:t>
            </a:r>
            <a:endParaRPr kumimoji="0" lang="ru-RU" sz="3600" b="0" i="0" u="none" strike="noStrike" cap="none" normalizeH="0" baseline="0" dirty="0" smtClean="0">
              <a:ln>
                <a:noFill/>
              </a:ln>
              <a:solidFill>
                <a:srgbClr val="FFFF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Исеме юк картада.</a:t>
            </a:r>
            <a:endParaRPr kumimoji="0" lang="ru-RU" sz="3600" b="0" i="0" u="none" strike="noStrike" cap="none" normalizeH="0" baseline="0" dirty="0" smtClean="0">
              <a:ln>
                <a:noFill/>
              </a:ln>
              <a:solidFill>
                <a:srgbClr val="FFFF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Хыялыбыз шикелле</a:t>
            </a:r>
            <a:endParaRPr kumimoji="0" lang="ru-RU" sz="3600" b="0" i="0" u="none" strike="noStrike" cap="none" normalizeH="0" baseline="0" dirty="0" smtClean="0">
              <a:ln>
                <a:noFill/>
              </a:ln>
              <a:solidFill>
                <a:srgbClr val="FFFF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Чиксез дә ул, якты да.</a:t>
            </a:r>
            <a:endParaRPr kumimoji="0" lang="ru-RU" sz="3600" b="0" i="0" u="none" strike="noStrike" cap="none" normalizeH="0" baseline="0" dirty="0" smtClean="0">
              <a:ln>
                <a:noFill/>
              </a:ln>
              <a:solidFill>
                <a:srgbClr val="FFFF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lang="tt-RU" sz="3600" dirty="0" smtClean="0">
                <a:solidFill>
                  <a:srgbClr val="FFFF00"/>
                </a:solidFill>
                <a:latin typeface="Times New Roman" pitchFamily="18" charset="0"/>
                <a:ea typeface="Calibri" pitchFamily="34" charset="0"/>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Яши анда балалар</a:t>
            </a:r>
            <a:endParaRPr kumimoji="0" lang="ru-RU" sz="3600" b="0" i="0" u="none" strike="noStrike" cap="none" normalizeH="0" baseline="0" dirty="0" smtClean="0">
              <a:ln>
                <a:noFill/>
              </a:ln>
              <a:solidFill>
                <a:srgbClr val="FFFF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Уйнап, җырлап, гөрләшеп.</a:t>
            </a:r>
            <a:endParaRPr kumimoji="0" lang="ru-RU" sz="3600" b="0" i="0" u="none" strike="noStrike" cap="none" normalizeH="0" baseline="0" dirty="0" smtClean="0">
              <a:ln>
                <a:noFill/>
              </a:ln>
              <a:solidFill>
                <a:srgbClr val="FFFF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Түшләрендә значок</a:t>
            </a:r>
          </a:p>
          <a:p>
            <a:pPr marL="0" marR="0" lvl="0" indent="0" algn="ctr"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Балкып тора нур чәчеп</a:t>
            </a:r>
            <a:r>
              <a:rPr kumimoji="0" lang="ru-RU" sz="3600" b="0" i="0" u="none" strike="noStrike" cap="none" normalizeH="0" baseline="0" dirty="0" smtClean="0">
                <a:ln>
                  <a:noFill/>
                </a:ln>
                <a:solidFill>
                  <a:srgbClr val="FFFF00"/>
                </a:solidFill>
                <a:effectLst/>
                <a:latin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tt-RU" sz="800" dirty="0" smtClean="0">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t-RU" sz="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style>
          <a:lnRef idx="1">
            <a:schemeClr val="accent6"/>
          </a:lnRef>
          <a:fillRef idx="2">
            <a:schemeClr val="accent6"/>
          </a:fillRef>
          <a:effectRef idx="1">
            <a:schemeClr val="accent6"/>
          </a:effectRef>
          <a:fontRef idx="minor">
            <a:schemeClr val="dk1"/>
          </a:fontRef>
        </p:style>
        <p:txBody>
          <a:bodyPr>
            <a:normAutofit/>
          </a:bodyPr>
          <a:lstStyle/>
          <a:p>
            <a:r>
              <a:rPr lang="tt-RU" sz="4800" b="1" i="1" dirty="0" smtClean="0">
                <a:latin typeface="Times New Roman" pitchFamily="18" charset="0"/>
                <a:cs typeface="Times New Roman" pitchFamily="18" charset="0"/>
              </a:rPr>
              <a:t>Карлыгачларның бурычлары:</a:t>
            </a:r>
            <a:r>
              <a:rPr lang="tt-RU" sz="2800" dirty="0" smtClean="0">
                <a:latin typeface="Times New Roman" pitchFamily="18" charset="0"/>
                <a:cs typeface="Times New Roman" pitchFamily="18" charset="0"/>
              </a:rPr>
              <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1. “Карлыгач”кагыйдәләрен үтәү</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2.Дәрсләргә әзерләнеп йорү, соңга калмау</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3.Өлкәннәргә хөрмәт белән карау,ярдәм итү</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4.Чиста пөхтә киенеп йөрү</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5.Көндәлек реңимны утәү</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6. Узара тату яшәу</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7.Яңа җырлар, уеннар өйрәнү</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8. Табигатьне өйрәнү һәм саклау</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9.Иптәшләрне хөрмәт итү, булышу</a:t>
            </a:r>
            <a:br>
              <a:rPr lang="tt-RU" sz="2800" dirty="0" smtClean="0">
                <a:latin typeface="Times New Roman" pitchFamily="18" charset="0"/>
                <a:cs typeface="Times New Roman" pitchFamily="18" charset="0"/>
              </a:rPr>
            </a:br>
            <a:r>
              <a:rPr lang="tt-RU" sz="2800" dirty="0" smtClean="0">
                <a:latin typeface="Times New Roman" pitchFamily="18" charset="0"/>
                <a:cs typeface="Times New Roman" pitchFamily="18" charset="0"/>
              </a:rPr>
              <a:t>10.Әдәби китаплар уку һәм балалар өчен телевизион тапшырулар карау</a:t>
            </a:r>
            <a:endParaRPr lang="ru-RU" sz="2800" dirty="0">
              <a:latin typeface="Times New Roman" pitchFamily="18" charset="0"/>
              <a:cs typeface="Times New Roman" pitchFamily="18" charset="0"/>
            </a:endParaRPr>
          </a:p>
        </p:txBody>
      </p:sp>
    </p:spTree>
  </p:cSld>
  <p:clrMapOvr>
    <a:masterClrMapping/>
  </p:clrMapOvr>
  <p:transition spd="slow">
    <p:checke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Прямая соединительная линия 8"/>
          <p:cNvCxnSpPr>
            <a:endCxn id="2" idx="4"/>
          </p:cNvCxnSpPr>
          <p:nvPr/>
        </p:nvCxnSpPr>
        <p:spPr>
          <a:xfrm>
            <a:off x="1727684" y="1772816"/>
            <a:ext cx="0" cy="4221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a:endCxn id="2" idx="6"/>
          </p:cNvCxnSpPr>
          <p:nvPr/>
        </p:nvCxnSpPr>
        <p:spPr>
          <a:xfrm>
            <a:off x="539552" y="3883360"/>
            <a:ext cx="2376264"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p:nvSpPr>
        <p:spPr>
          <a:xfrm flipH="1">
            <a:off x="4644008" y="2060849"/>
            <a:ext cx="2520280" cy="923330"/>
          </a:xfrm>
          <a:prstGeom prst="rect">
            <a:avLst/>
          </a:prstGeom>
          <a:noFill/>
        </p:spPr>
        <p:txBody>
          <a:bodyPr wrap="square" lIns="91440" tIns="45720" rIns="91440" bIns="45720">
            <a:spAutoFit/>
          </a:bodyPr>
          <a:lstStyle/>
          <a:p>
            <a:pPr algn="ctr"/>
            <a:r>
              <a:rPr lang="tt-RU"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ы</a:t>
            </a:r>
            <a:endParaRPr lang="ru-RU"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35" name="Прямоугольник 34"/>
          <p:cNvSpPr/>
          <p:nvPr/>
        </p:nvSpPr>
        <p:spPr>
          <a:xfrm>
            <a:off x="827585" y="1628801"/>
            <a:ext cx="7343770" cy="5078313"/>
          </a:xfrm>
          <a:prstGeom prst="rect">
            <a:avLst/>
          </a:prstGeom>
          <a:noFill/>
        </p:spPr>
        <p:txBody>
          <a:bodyPr wrap="square" lIns="91440" tIns="45720" rIns="91440" bIns="45720">
            <a:spAutoFit/>
          </a:bodyPr>
          <a:lstStyle/>
          <a:p>
            <a:pPr algn="ctr"/>
            <a:r>
              <a:rPr lang="tt-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Батыр.</a:t>
            </a:r>
          </a:p>
          <a:p>
            <a:pPr algn="ctr"/>
            <a:r>
              <a:rPr lang="tt-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Кыю.</a:t>
            </a:r>
          </a:p>
          <a:p>
            <a:pPr algn="ctr"/>
            <a:r>
              <a:rPr lang="tt-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Намуслы</a:t>
            </a:r>
            <a:r>
              <a:rPr lang="ru-RU"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ru-RU"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tt-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Мәрхәмәтле.</a:t>
            </a:r>
          </a:p>
          <a:p>
            <a:pPr algn="ctr"/>
            <a:r>
              <a:rPr lang="tt-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Гел яхшыга омтыла.</a:t>
            </a:r>
          </a:p>
          <a:p>
            <a:pPr algn="ctr"/>
            <a:r>
              <a:rPr lang="tt-RU"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Биеклеккә омтыла</a:t>
            </a:r>
            <a:endParaRPr lang="tt-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6" name="Прямоугольник 35"/>
          <p:cNvSpPr/>
          <p:nvPr/>
        </p:nvSpPr>
        <p:spPr>
          <a:xfrm>
            <a:off x="601457" y="404664"/>
            <a:ext cx="7941085" cy="92333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«Карлыгач»кагыйдәләре</a:t>
            </a:r>
            <a:r>
              <a:rPr lang="ru-RU"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endParaRPr lang="ru-RU"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ransition spd="slow">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2656"/>
            <a:ext cx="9144000" cy="4031873"/>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t-RU"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Карлыгачлар девизы:</a:t>
            </a:r>
          </a:p>
          <a:p>
            <a:pPr algn="ctr"/>
            <a:endParaRPr lang="tt-RU"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endParaRPr lang="tt-RU"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r>
              <a:rPr lang="tt-RU"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“Яшь</a:t>
            </a:r>
            <a:r>
              <a:rPr lang="tt-RU"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бөркетләр курку белмиләр, очар өчен киңлек эзлиләр</a:t>
            </a:r>
            <a:endParaRPr lang="ru-RU"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0" y="0"/>
            <a:ext cx="9144000" cy="5509200"/>
          </a:xfrm>
          <a:prstGeom prst="rect">
            <a:avLst/>
          </a:prstGeom>
        </p:spPr>
        <p:txBody>
          <a:bodyPr wrap="square">
            <a:spAutoFit/>
          </a:bodyPr>
          <a:lstStyle/>
          <a:p>
            <a: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Сыйныф почмаклары</a:t>
            </a:r>
            <a:b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1-Күбәләкләр “Җитез,уңган күбәләк тату яшик бергэлэп</a:t>
            </a:r>
            <a:b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br>
            <a: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2а- Дуслык”Дуслык белән  көчле без.</a:t>
            </a:r>
            <a:b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br>
            <a: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2б- Тамчы “Тамчыдан күл җыела”</a:t>
            </a:r>
            <a:b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br>
            <a: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3а-Кояшкай “Кояш нурлары кебек балкырбыз,белем иле күгендә</a:t>
            </a:r>
          </a:p>
          <a:p>
            <a: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4а- Йолдызлар “Йолдыз кебек балкырбыз,белем иле күгендә</a:t>
            </a:r>
          </a:p>
          <a:p>
            <a:r>
              <a:rPr lang="tt-RU" sz="3200"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4б-Кыңгырау “Укыйбыз, уйныйбыз кичтә тик тормыйбыз</a:t>
            </a:r>
            <a:r>
              <a:rPr lang="tt-RU"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a:t>
            </a:r>
            <a:endParaRPr lang="tt-RU" b="1" i="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endParaRPr>
          </a:p>
        </p:txBody>
      </p:sp>
    </p:spTree>
  </p:cSld>
  <p:clrMapOvr>
    <a:masterClrMapping/>
  </p:clrMapOvr>
  <p:transition spd="slow">
    <p:cover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357158" y="0"/>
            <a:ext cx="8215370" cy="685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endParaRPr lang="tt-RU" b="1" dirty="0" smtClean="0">
              <a:latin typeface="Monotype Corsiva" pitchFamily="66" charset="0"/>
            </a:endParaRPr>
          </a:p>
          <a:p>
            <a:pPr algn="ctr"/>
            <a:endParaRPr lang="ru-RU" b="1" dirty="0">
              <a:latin typeface="Monotype Corsiva" pitchFamily="66" charset="0"/>
            </a:endParaRPr>
          </a:p>
        </p:txBody>
      </p:sp>
      <p:pic>
        <p:nvPicPr>
          <p:cNvPr id="4" name="Рисунок 3"/>
          <p:cNvPicPr/>
          <p:nvPr/>
        </p:nvPicPr>
        <p:blipFill>
          <a:blip r:embed="rId2" cstate="print"/>
          <a:srcRect/>
          <a:stretch>
            <a:fillRect/>
          </a:stretch>
        </p:blipFill>
        <p:spPr bwMode="auto">
          <a:xfrm>
            <a:off x="2143108" y="1142984"/>
            <a:ext cx="4714908" cy="3500462"/>
          </a:xfrm>
          <a:prstGeom prst="rect">
            <a:avLst/>
          </a:prstGeom>
          <a:noFill/>
        </p:spPr>
      </p:pic>
      <p:sp>
        <p:nvSpPr>
          <p:cNvPr id="5" name="Волна 4"/>
          <p:cNvSpPr/>
          <p:nvPr/>
        </p:nvSpPr>
        <p:spPr>
          <a:xfrm>
            <a:off x="1714480" y="4714884"/>
            <a:ext cx="5572164" cy="1071570"/>
          </a:xfrm>
          <a:prstGeom prst="wave">
            <a:avLst>
              <a:gd name="adj1" fmla="val 1250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4800" dirty="0" smtClean="0">
                <a:latin typeface="Monotype Corsiva" pitchFamily="66" charset="0"/>
              </a:rPr>
              <a:t>КАРЛЫГАЧ</a:t>
            </a:r>
            <a:endParaRPr lang="ru-RU" sz="4800" dirty="0">
              <a:latin typeface="Monotype Corsiva" pitchFamily="66" charset="0"/>
            </a:endParaRPr>
          </a:p>
        </p:txBody>
      </p:sp>
      <p:sp>
        <p:nvSpPr>
          <p:cNvPr id="6" name="Солнце 5"/>
          <p:cNvSpPr/>
          <p:nvPr/>
        </p:nvSpPr>
        <p:spPr>
          <a:xfrm>
            <a:off x="3000364" y="0"/>
            <a:ext cx="3357586" cy="2071678"/>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выпускной2">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443</TotalTime>
  <Words>82</Words>
  <Application>Microsoft Office PowerPoint</Application>
  <PresentationFormat>Экран (4:3)</PresentationFormat>
  <Paragraphs>48</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выпускной2</vt:lpstr>
      <vt:lpstr>«Карлыгач» оешмасы</vt:lpstr>
      <vt:lpstr>Слайд 2</vt:lpstr>
      <vt:lpstr>Слайд 3</vt:lpstr>
      <vt:lpstr>Слайд 4</vt:lpstr>
      <vt:lpstr>Карлыгачларның бурычлары: 1. “Карлыгач”кагыйдәләрен үтәү 2.Дәрсләргә әзерләнеп йорү, соңга калмау 3.Өлкәннәргә хөрмәт белән карау,ярдәм итү 4.Чиста пөхтә киенеп йөрү 5.Көндәлек реңимны утәү 6. Узара тату яшәу 7.Яңа җырлар, уеннар өйрәнү 8. Табигатьне өйрәнү һәм саклау 9.Иптәшләрне хөрмәт итү, булышу 10.Әдәби китаплар уку һәм балалар өчен телевизион тапшырулар карау</vt:lpstr>
      <vt:lpstr>Слайд 6</vt:lpstr>
      <vt:lpstr>Слайд 7</vt:lpstr>
      <vt:lpstr>Слайд 8</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2нче сыйныф укучыларын «Карлыгач» оешмасына кабул итү.</dc:title>
  <dc:creator>Шарафиева</dc:creator>
  <cp:lastModifiedBy>Шамиль Аглиевич</cp:lastModifiedBy>
  <cp:revision>9</cp:revision>
  <dcterms:modified xsi:type="dcterms:W3CDTF">2014-12-14T08:17:28Z</dcterms:modified>
</cp:coreProperties>
</file>